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66" r:id="rId3"/>
    <p:sldId id="268" r:id="rId4"/>
    <p:sldId id="267" r:id="rId5"/>
    <p:sldId id="269" r:id="rId6"/>
    <p:sldId id="271" r:id="rId7"/>
    <p:sldId id="257" r:id="rId8"/>
    <p:sldId id="260" r:id="rId9"/>
    <p:sldId id="258" r:id="rId10"/>
    <p:sldId id="263" r:id="rId11"/>
    <p:sldId id="264" r:id="rId12"/>
    <p:sldId id="265" r:id="rId13"/>
    <p:sldId id="259" r:id="rId14"/>
    <p:sldId id="261" r:id="rId15"/>
    <p:sldId id="270" r:id="rId16"/>
    <p:sldId id="262" r:id="rId17"/>
  </p:sldIdLst>
  <p:sldSz cx="9144000" cy="6858000" type="screen4x3"/>
  <p:notesSz cx="6858000" cy="9144000"/>
  <p:embeddedFontLst>
    <p:embeddedFont>
      <p:font typeface="GreeceBlack" panose="020B0600000000000000" pitchFamily="34" charset="0"/>
      <p:regular r:id="rId18"/>
    </p:embeddedFont>
    <p:embeddedFont>
      <p:font typeface="vtks distress" panose="02000000000000000000" pitchFamily="2"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8" d="100"/>
          <a:sy n="68" d="100"/>
        </p:scale>
        <p:origin x="134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8/9/2014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8/9/2014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8/9/2014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8/9/2014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562600" y="3336359"/>
            <a:ext cx="779960" cy="1446550"/>
          </a:xfrm>
          <a:prstGeom prst="rect">
            <a:avLst/>
          </a:prstGeom>
          <a:noFill/>
        </p:spPr>
        <p:txBody>
          <a:bodyPr wrap="square" rtlCol="0">
            <a:spAutoFit/>
          </a:bodyPr>
          <a:lstStyle/>
          <a:p>
            <a:r>
              <a:rPr lang="en-US" sz="8800" dirty="0">
                <a:latin typeface="vtks distress" panose="02000000000000000000" pitchFamily="2" charset="0"/>
              </a:rPr>
              <a:t>2</a:t>
            </a:r>
          </a:p>
        </p:txBody>
      </p:sp>
      <p:sp>
        <p:nvSpPr>
          <p:cNvPr id="22" name="TextBox 21"/>
          <p:cNvSpPr txBox="1"/>
          <p:nvPr/>
        </p:nvSpPr>
        <p:spPr>
          <a:xfrm>
            <a:off x="6118578" y="3342002"/>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sp>
        <p:nvSpPr>
          <p:cNvPr id="23" name="TextBox 22"/>
          <p:cNvSpPr txBox="1"/>
          <p:nvPr/>
        </p:nvSpPr>
        <p:spPr>
          <a:xfrm>
            <a:off x="6477000" y="3342005"/>
            <a:ext cx="779960" cy="1446550"/>
          </a:xfrm>
          <a:prstGeom prst="rect">
            <a:avLst/>
          </a:prstGeom>
          <a:noFill/>
        </p:spPr>
        <p:txBody>
          <a:bodyPr wrap="square" rtlCol="0">
            <a:spAutoFit/>
          </a:bodyPr>
          <a:lstStyle/>
          <a:p>
            <a:r>
              <a:rPr lang="en-US" sz="8800" dirty="0" smtClean="0">
                <a:latin typeface="vtks distress" panose="02000000000000000000" pitchFamily="2" charset="0"/>
              </a:rPr>
              <a:t>1</a:t>
            </a:r>
            <a:endParaRPr lang="en-US" sz="8800" dirty="0">
              <a:latin typeface="vtks distress" panose="02000000000000000000" pitchFamily="2" charset="0"/>
            </a:endParaRPr>
          </a:p>
        </p:txBody>
      </p:sp>
      <p:sp>
        <p:nvSpPr>
          <p:cNvPr id="24" name="TextBox 23"/>
          <p:cNvSpPr txBox="1"/>
          <p:nvPr/>
        </p:nvSpPr>
        <p:spPr>
          <a:xfrm>
            <a:off x="7543800" y="3342002"/>
            <a:ext cx="1108402" cy="1446550"/>
          </a:xfrm>
          <a:prstGeom prst="rect">
            <a:avLst/>
          </a:prstGeom>
          <a:noFill/>
        </p:spPr>
        <p:txBody>
          <a:bodyPr wrap="square" rtlCol="0">
            <a:spAutoFit/>
          </a:bodyPr>
          <a:lstStyle/>
          <a:p>
            <a:r>
              <a:rPr lang="en-US" sz="8800" dirty="0" smtClean="0">
                <a:latin typeface="vtks distress" panose="02000000000000000000" pitchFamily="2" charset="0"/>
              </a:rPr>
              <a:t>11  </a:t>
            </a:r>
            <a:endParaRPr lang="en-US" sz="8800" dirty="0">
              <a:latin typeface="vtks distress" panose="02000000000000000000" pitchFamily="2" charset="0"/>
            </a:endParaRPr>
          </a:p>
        </p:txBody>
      </p:sp>
      <p:sp>
        <p:nvSpPr>
          <p:cNvPr id="25" name="TextBox 24"/>
          <p:cNvSpPr txBox="1"/>
          <p:nvPr/>
        </p:nvSpPr>
        <p:spPr>
          <a:xfrm>
            <a:off x="7010400" y="3325070"/>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p:transition spd="slow">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4524315"/>
          </a:xfrm>
          <a:prstGeom prst="rect">
            <a:avLst/>
          </a:prstGeom>
          <a:noFill/>
        </p:spPr>
        <p:txBody>
          <a:bodyPr wrap="square" rtlCol="0">
            <a:spAutoFit/>
          </a:bodyPr>
          <a:lstStyle/>
          <a:p>
            <a:r>
              <a:rPr lang="en-US" sz="3600" dirty="0"/>
              <a:t>1 Pet. </a:t>
            </a:r>
            <a:r>
              <a:rPr lang="en-US" sz="3600" dirty="0" smtClean="0"/>
              <a:t>3.15 - </a:t>
            </a:r>
            <a:r>
              <a:rPr lang="en-US" sz="3600" dirty="0">
                <a:solidFill>
                  <a:schemeClr val="accent2">
                    <a:lumMod val="50000"/>
                  </a:schemeClr>
                </a:solidFill>
              </a:rPr>
              <a:t>But sanctify the Lord God in your hearts, and always be ready to give a defense to everyone who asks you a reason for the hope that is in you, with meekness and fear</a:t>
            </a:r>
            <a:r>
              <a:rPr lang="en-US" sz="3600" dirty="0" smtClean="0">
                <a:solidFill>
                  <a:schemeClr val="accent2">
                    <a:lumMod val="50000"/>
                  </a:schemeClr>
                </a:solidFill>
              </a:rPr>
              <a:t>;</a:t>
            </a:r>
            <a:endParaRPr lang="en-US" sz="36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 name="TextBox 2"/>
          <p:cNvSpPr txBox="1"/>
          <p:nvPr/>
        </p:nvSpPr>
        <p:spPr>
          <a:xfrm>
            <a:off x="647804" y="5029200"/>
            <a:ext cx="8038996" cy="646331"/>
          </a:xfrm>
          <a:prstGeom prst="rect">
            <a:avLst/>
          </a:prstGeom>
          <a:noFill/>
        </p:spPr>
        <p:txBody>
          <a:bodyPr wrap="square" rtlCol="0">
            <a:spAutoFit/>
          </a:bodyPr>
          <a:lstStyle/>
          <a:p>
            <a:pPr marL="282575" indent="-282575">
              <a:buFont typeface="Arial" panose="020B0604020202020204" pitchFamily="34" charset="0"/>
              <a:buChar char="•"/>
            </a:pPr>
            <a:r>
              <a:rPr lang="en-US" sz="3600" dirty="0" smtClean="0">
                <a:latin typeface="GreeceBlack" panose="020B0600000000000000" pitchFamily="34" charset="0"/>
              </a:rPr>
              <a:t> </a:t>
            </a:r>
            <a:r>
              <a:rPr lang="en-US" sz="3600" dirty="0" smtClean="0">
                <a:solidFill>
                  <a:schemeClr val="accent2">
                    <a:lumMod val="50000"/>
                  </a:schemeClr>
                </a:solidFill>
                <a:latin typeface="GreeceBlack" panose="020B0600000000000000" pitchFamily="34" charset="0"/>
              </a:rPr>
              <a:t>Defense</a:t>
            </a:r>
            <a:r>
              <a:rPr lang="en-US" sz="3600" dirty="0" smtClean="0">
                <a:latin typeface="GreeceBlack" panose="020B0600000000000000" pitchFamily="34" charset="0"/>
              </a:rPr>
              <a:t> - </a:t>
            </a:r>
            <a:r>
              <a:rPr lang="en-US" sz="3600" b="1" i="1" cap="all" dirty="0" smtClean="0">
                <a:solidFill>
                  <a:schemeClr val="accent2">
                    <a:lumMod val="50000"/>
                  </a:schemeClr>
                </a:solidFill>
                <a:latin typeface="Times New Roman" panose="02020603050405020304" pitchFamily="18" charset="0"/>
                <a:cs typeface="Times New Roman" panose="02020603050405020304" pitchFamily="18" charset="0"/>
              </a:rPr>
              <a:t>apologia</a:t>
            </a:r>
            <a:endParaRPr lang="en-US" sz="3600" b="1" i="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6" name="Oval 35"/>
          <p:cNvSpPr/>
          <p:nvPr/>
        </p:nvSpPr>
        <p:spPr>
          <a:xfrm>
            <a:off x="5148818" y="2133600"/>
            <a:ext cx="2788935" cy="89182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0433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heel(1)">
                                      <p:cBhvr>
                                        <p:cTn id="12" dur="1000"/>
                                        <p:tgtEl>
                                          <p:spTgt spid="3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2862322"/>
          </a:xfrm>
          <a:prstGeom prst="rect">
            <a:avLst/>
          </a:prstGeom>
          <a:noFill/>
        </p:spPr>
        <p:txBody>
          <a:bodyPr wrap="square" rtlCol="0">
            <a:spAutoFit/>
          </a:bodyPr>
          <a:lstStyle/>
          <a:p>
            <a:r>
              <a:rPr lang="en-US" sz="3600" dirty="0">
                <a:solidFill>
                  <a:schemeClr val="accent2">
                    <a:lumMod val="50000"/>
                  </a:schemeClr>
                </a:solidFill>
              </a:rPr>
              <a:t>Apologetics</a:t>
            </a:r>
            <a:r>
              <a:rPr lang="en-US" sz="3600" dirty="0"/>
              <a:t> </a:t>
            </a:r>
            <a:r>
              <a:rPr lang="en-US" sz="3600" dirty="0" smtClean="0"/>
              <a:t>- </a:t>
            </a:r>
            <a:r>
              <a:rPr lang="en-US" sz="2800" dirty="0"/>
              <a:t>n</a:t>
            </a:r>
            <a:r>
              <a:rPr lang="en-US" sz="3600" dirty="0"/>
              <a:t>., </a:t>
            </a:r>
            <a:r>
              <a:rPr lang="en-US" sz="3600" i="1" dirty="0"/>
              <a:t>the branch of theology that is concerned with the defense of Christian doctrines</a:t>
            </a:r>
            <a:endParaRPr lang="en-US" sz="3600" dirty="0">
              <a:solidFill>
                <a:schemeClr val="accent2">
                  <a:lumMod val="50000"/>
                </a:schemeClr>
              </a:solidFill>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 name="TextBox 2"/>
          <p:cNvSpPr txBox="1"/>
          <p:nvPr/>
        </p:nvSpPr>
        <p:spPr>
          <a:xfrm>
            <a:off x="428667" y="3429000"/>
            <a:ext cx="8258133" cy="2862322"/>
          </a:xfrm>
          <a:prstGeom prst="rect">
            <a:avLst/>
          </a:prstGeom>
          <a:noFill/>
        </p:spPr>
        <p:txBody>
          <a:bodyPr wrap="square" rtlCol="0">
            <a:spAutoFit/>
          </a:bodyPr>
          <a:lstStyle/>
          <a:p>
            <a:r>
              <a:rPr lang="en-US" sz="3600" dirty="0">
                <a:solidFill>
                  <a:schemeClr val="accent2">
                    <a:lumMod val="50000"/>
                  </a:schemeClr>
                </a:solidFill>
              </a:rPr>
              <a:t>Empirical </a:t>
            </a:r>
            <a:r>
              <a:rPr lang="en-US" sz="3600" dirty="0" smtClean="0"/>
              <a:t>- </a:t>
            </a:r>
            <a:r>
              <a:rPr lang="en-US" sz="2800" dirty="0"/>
              <a:t>adj</a:t>
            </a:r>
            <a:r>
              <a:rPr lang="en-US" sz="3600" dirty="0"/>
              <a:t>., </a:t>
            </a:r>
            <a:r>
              <a:rPr lang="en-US" sz="3600" i="1" dirty="0"/>
              <a:t>derived from experiment and observation rather than theory</a:t>
            </a:r>
            <a:endParaRPr lang="en-US" sz="3600" dirty="0"/>
          </a:p>
          <a:p>
            <a:endParaRPr lang="en-US" sz="3600" b="1" i="1" cap="all"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3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2">
                                            <p:txEl>
                                              <p:pRg st="0" end="0"/>
                                            </p:txEl>
                                          </p:spTgt>
                                        </p:tgtEl>
                                        <p:attrNameLst>
                                          <p:attrName>style.opacity</p:attrName>
                                        </p:attrNameLst>
                                      </p:cBhvr>
                                      <p:to>
                                        <p:strVal val="0.5"/>
                                      </p:to>
                                    </p:set>
                                    <p:animEffect filter="image" prLst="opacity: 0.5">
                                      <p:cBhvr rctx="IE">
                                        <p:cTn id="11" dur="indefinite"/>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2">
                                            <p:txEl>
                                              <p:pRg st="0" end="0"/>
                                            </p:txEl>
                                          </p:spTgt>
                                        </p:tgtEl>
                                      </p:cBhvr>
                                    </p:animEffect>
                                    <p:set>
                                      <p:cBhvr>
                                        <p:cTn id="16" dur="1" fill="hold">
                                          <p:stCondLst>
                                            <p:cond delay="499"/>
                                          </p:stCondLst>
                                        </p:cTn>
                                        <p:tgtEl>
                                          <p:spTgt spid="2">
                                            <p:txEl>
                                              <p:pRg st="0" end="0"/>
                                            </p:txEl>
                                          </p:spTgt>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build="allAtOnce"/>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2954655"/>
          </a:xfrm>
          <a:prstGeom prst="rect">
            <a:avLst/>
          </a:prstGeom>
          <a:noFill/>
        </p:spPr>
        <p:txBody>
          <a:bodyPr wrap="square" rtlCol="0">
            <a:spAutoFit/>
          </a:bodyPr>
          <a:lstStyle/>
          <a:p>
            <a:pPr algn="ctr"/>
            <a:r>
              <a:rPr lang="en-US" sz="3100" dirty="0">
                <a:solidFill>
                  <a:schemeClr val="accent2">
                    <a:lumMod val="50000"/>
                  </a:schemeClr>
                </a:solidFill>
              </a:rPr>
              <a:t>Feeling, Faith and Fact</a:t>
            </a:r>
          </a:p>
          <a:p>
            <a:r>
              <a:rPr lang="en-US" sz="3100" dirty="0"/>
              <a:t>Three men were walking on a wall—Feeling, Faith and Fact;</a:t>
            </a:r>
            <a:br>
              <a:rPr lang="en-US" sz="3100" dirty="0"/>
            </a:br>
            <a:r>
              <a:rPr lang="en-US" sz="3100" dirty="0"/>
              <a:t>When Feeling took an awful fall and Faith was taken back</a:t>
            </a:r>
            <a:r>
              <a:rPr lang="en-US" sz="3100" dirty="0" smtClean="0"/>
              <a:t>;</a:t>
            </a:r>
            <a:endParaRPr lang="en-US" sz="3100" dirty="0"/>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 name="TextBox 2"/>
          <p:cNvSpPr txBox="1"/>
          <p:nvPr/>
        </p:nvSpPr>
        <p:spPr>
          <a:xfrm>
            <a:off x="428667" y="3465999"/>
            <a:ext cx="8258133" cy="2477601"/>
          </a:xfrm>
          <a:prstGeom prst="rect">
            <a:avLst/>
          </a:prstGeom>
          <a:noFill/>
        </p:spPr>
        <p:txBody>
          <a:bodyPr wrap="square" rtlCol="0">
            <a:spAutoFit/>
          </a:bodyPr>
          <a:lstStyle/>
          <a:p>
            <a:r>
              <a:rPr lang="en-US" sz="3100" dirty="0"/>
              <a:t>So close was Faith to Feeling, he stumbled and fell, too;</a:t>
            </a:r>
            <a:br>
              <a:rPr lang="en-US" sz="3100" dirty="0"/>
            </a:br>
            <a:r>
              <a:rPr lang="en-US" sz="3100" dirty="0"/>
              <a:t>But Fact remained and pulled Faith back, and Faith brought Feeling, </a:t>
            </a:r>
            <a:r>
              <a:rPr lang="en-US" sz="3100" dirty="0" smtClean="0"/>
              <a:t>too.</a:t>
            </a:r>
            <a:endParaRPr lang="en-US" sz="3100" dirty="0">
              <a:latin typeface="GreeceBlack" panose="020B0600000000000000" pitchFamily="34" charset="0"/>
            </a:endParaRPr>
          </a:p>
        </p:txBody>
      </p:sp>
    </p:spTree>
    <p:extLst>
      <p:ext uri="{BB962C8B-B14F-4D97-AF65-F5344CB8AC3E}">
        <p14:creationId xmlns:p14="http://schemas.microsoft.com/office/powerpoint/2010/main" val="103166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3416320"/>
          </a:xfrm>
          <a:prstGeom prst="rect">
            <a:avLst/>
          </a:prstGeom>
          <a:noFill/>
        </p:spPr>
        <p:txBody>
          <a:bodyPr wrap="square" rtlCol="0">
            <a:spAutoFit/>
          </a:bodyPr>
          <a:lstStyle/>
          <a:p>
            <a:r>
              <a:rPr lang="en-US" sz="3600" dirty="0">
                <a:solidFill>
                  <a:schemeClr val="accent2">
                    <a:lumMod val="50000"/>
                  </a:schemeClr>
                </a:solidFill>
              </a:rPr>
              <a:t>Mystery</a:t>
            </a:r>
            <a:r>
              <a:rPr lang="en-US" sz="3600" dirty="0"/>
              <a:t> </a:t>
            </a:r>
            <a:r>
              <a:rPr lang="en-US" sz="3600" dirty="0" smtClean="0"/>
              <a:t>– </a:t>
            </a:r>
            <a:r>
              <a:rPr lang="en-US" sz="3600" b="1" i="1" cap="all" dirty="0" err="1" smtClean="0">
                <a:solidFill>
                  <a:schemeClr val="accent2">
                    <a:lumMod val="50000"/>
                  </a:schemeClr>
                </a:solidFill>
                <a:latin typeface="Times New Roman" panose="02020603050405020304" pitchFamily="18" charset="0"/>
                <a:cs typeface="Times New Roman" panose="02020603050405020304" pitchFamily="18" charset="0"/>
              </a:rPr>
              <a:t>musterion</a:t>
            </a:r>
            <a:r>
              <a:rPr lang="en-US" sz="3600" dirty="0"/>
              <a:t>:</a:t>
            </a:r>
            <a:r>
              <a:rPr lang="en-US" sz="3600" dirty="0" smtClean="0"/>
              <a:t> </a:t>
            </a:r>
            <a:r>
              <a:rPr lang="en-US" sz="3600" i="1" dirty="0"/>
              <a:t>a secret or </a:t>
            </a:r>
            <a:r>
              <a:rPr lang="en-US" sz="3600" i="1" dirty="0" smtClean="0"/>
              <a:t>“mystery” </a:t>
            </a:r>
            <a:r>
              <a:rPr lang="en-US" sz="3600" i="1" dirty="0"/>
              <a:t>(through the idea of silence imposed by initiation into religious rites)</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900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3970318"/>
          </a:xfrm>
          <a:prstGeom prst="rect">
            <a:avLst/>
          </a:prstGeom>
          <a:noFill/>
        </p:spPr>
        <p:txBody>
          <a:bodyPr wrap="square" rtlCol="0">
            <a:spAutoFit/>
          </a:bodyPr>
          <a:lstStyle/>
          <a:p>
            <a:r>
              <a:rPr lang="en-US" sz="3600" dirty="0"/>
              <a:t>Col. </a:t>
            </a:r>
            <a:r>
              <a:rPr lang="en-US" sz="3600" dirty="0" smtClean="0"/>
              <a:t>1.27 - </a:t>
            </a:r>
            <a:r>
              <a:rPr lang="en-US" sz="3600" dirty="0">
                <a:solidFill>
                  <a:schemeClr val="accent2">
                    <a:lumMod val="50000"/>
                  </a:schemeClr>
                </a:solidFill>
              </a:rPr>
              <a:t>To them </a:t>
            </a:r>
            <a:r>
              <a:rPr lang="en-US" sz="3600" dirty="0"/>
              <a:t>(the Gentiles) </a:t>
            </a:r>
            <a:r>
              <a:rPr lang="en-US" sz="3600" dirty="0" smtClean="0">
                <a:solidFill>
                  <a:schemeClr val="accent2">
                    <a:lumMod val="50000"/>
                  </a:schemeClr>
                </a:solidFill>
              </a:rPr>
              <a:t>God willed to make known what are the riches of the glory of this mystery among the Gentiles: which is Christ in you, the hope of glory.</a:t>
            </a:r>
            <a:endParaRPr lang="en-US" sz="3600" dirty="0">
              <a:solidFill>
                <a:schemeClr val="accent2">
                  <a:lumMod val="50000"/>
                </a:schemeClr>
              </a:solidFill>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6" name="Oval 35"/>
          <p:cNvSpPr/>
          <p:nvPr/>
        </p:nvSpPr>
        <p:spPr>
          <a:xfrm>
            <a:off x="1679149" y="2686755"/>
            <a:ext cx="3067829" cy="89182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443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heel(1)">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36"/>
                                        </p:tgtEl>
                                      </p:cBhvr>
                                    </p:animEffect>
                                    <p:set>
                                      <p:cBhvr>
                                        <p:cTn id="15"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6" grpId="0" animBg="1"/>
      <p:bldP spid="3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754326"/>
          </a:xfrm>
          <a:prstGeom prst="rect">
            <a:avLst/>
          </a:prstGeom>
          <a:noFill/>
        </p:spPr>
        <p:txBody>
          <a:bodyPr wrap="square" rtlCol="0">
            <a:spAutoFit/>
          </a:bodyPr>
          <a:lstStyle/>
          <a:p>
            <a:r>
              <a:rPr lang="en-US" sz="3600" dirty="0"/>
              <a:t>Eph. </a:t>
            </a:r>
            <a:r>
              <a:rPr lang="en-US" sz="3600" dirty="0" smtClean="0"/>
              <a:t>6.12 - </a:t>
            </a:r>
            <a:r>
              <a:rPr lang="en-US" sz="3600" dirty="0" smtClean="0">
                <a:solidFill>
                  <a:schemeClr val="accent2">
                    <a:lumMod val="50000"/>
                  </a:schemeClr>
                </a:solidFill>
              </a:rPr>
              <a:t>… the </a:t>
            </a:r>
            <a:r>
              <a:rPr lang="en-US" sz="3600" dirty="0">
                <a:solidFill>
                  <a:schemeClr val="accent2">
                    <a:lumMod val="50000"/>
                  </a:schemeClr>
                </a:solidFill>
              </a:rPr>
              <a:t>rulers of the darkness of this </a:t>
            </a:r>
            <a:r>
              <a:rPr lang="en-US" sz="3600" dirty="0" smtClean="0">
                <a:solidFill>
                  <a:schemeClr val="accent2">
                    <a:lumMod val="50000"/>
                  </a:schemeClr>
                </a:solidFill>
              </a:rPr>
              <a:t>age …</a:t>
            </a:r>
            <a:endParaRPr lang="en-US" sz="36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4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4524315"/>
          </a:xfrm>
          <a:prstGeom prst="rect">
            <a:avLst/>
          </a:prstGeom>
          <a:noFill/>
        </p:spPr>
        <p:txBody>
          <a:bodyPr wrap="square" rtlCol="0">
            <a:spAutoFit/>
          </a:bodyPr>
          <a:lstStyle/>
          <a:p>
            <a:r>
              <a:rPr lang="en-US" sz="3600" dirty="0"/>
              <a:t>Ps. </a:t>
            </a:r>
            <a:r>
              <a:rPr lang="en-US" sz="3600" dirty="0" smtClean="0"/>
              <a:t>31.19 - </a:t>
            </a:r>
            <a:r>
              <a:rPr lang="en-US" sz="3600" dirty="0">
                <a:solidFill>
                  <a:schemeClr val="accent2">
                    <a:lumMod val="50000"/>
                  </a:schemeClr>
                </a:solidFill>
              </a:rPr>
              <a:t>Oh, how great is Your goodness, which You have laid up for those who fear You, which You have prepared for those who trust in You in the presence of the sons of men! </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57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78" name="Straight Connector 77"/>
          <p:cNvCxnSpPr/>
          <p:nvPr/>
        </p:nvCxnSpPr>
        <p:spPr>
          <a:xfrm rot="60000" flipV="1">
            <a:off x="5639141" y="2682742"/>
            <a:ext cx="1491275" cy="52067"/>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60000" flipV="1">
            <a:off x="1792385" y="2698472"/>
            <a:ext cx="1640403" cy="52067"/>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cxnSp>
        <p:nvCxnSpPr>
          <p:cNvPr id="81" name="Straight Connector 80"/>
          <p:cNvCxnSpPr/>
          <p:nvPr/>
        </p:nvCxnSpPr>
        <p:spPr>
          <a:xfrm flipH="1" flipV="1">
            <a:off x="3429000" y="1438835"/>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600000" flipV="1">
            <a:off x="4767686" y="1189609"/>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660000" flipH="1" flipV="1">
            <a:off x="3554344" y="1194015"/>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930590" y="1429870"/>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800000" flipV="1">
            <a:off x="4522449" y="961685"/>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800000" flipH="1" flipV="1">
            <a:off x="3772730" y="965730"/>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4140000" flipH="1" flipV="1">
            <a:off x="4145147" y="869866"/>
            <a:ext cx="557595" cy="23756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3352800" y="1529369"/>
            <a:ext cx="2286000" cy="3271231"/>
            <a:chOff x="3733800" y="1197674"/>
            <a:chExt cx="2286000" cy="3271231"/>
          </a:xfrm>
        </p:grpSpPr>
        <p:sp>
          <p:nvSpPr>
            <p:cNvPr id="47" name="Oval 26"/>
            <p:cNvSpPr/>
            <p:nvPr/>
          </p:nvSpPr>
          <p:spPr>
            <a:xfrm>
              <a:off x="4500752" y="1197674"/>
              <a:ext cx="663976" cy="990600"/>
            </a:xfrm>
            <a:custGeom>
              <a:avLst/>
              <a:gdLst>
                <a:gd name="connsiteX0" fmla="*/ 0 w 663976"/>
                <a:gd name="connsiteY0" fmla="*/ 495300 h 990600"/>
                <a:gd name="connsiteX1" fmla="*/ 331988 w 663976"/>
                <a:gd name="connsiteY1" fmla="*/ 0 h 990600"/>
                <a:gd name="connsiteX2" fmla="*/ 663976 w 663976"/>
                <a:gd name="connsiteY2" fmla="*/ 495300 h 990600"/>
                <a:gd name="connsiteX3" fmla="*/ 331988 w 663976"/>
                <a:gd name="connsiteY3" fmla="*/ 990600 h 990600"/>
                <a:gd name="connsiteX4" fmla="*/ 0 w 663976"/>
                <a:gd name="connsiteY4" fmla="*/ 495300 h 990600"/>
                <a:gd name="connsiteX0" fmla="*/ 0 w 707223"/>
                <a:gd name="connsiteY0" fmla="*/ 495300 h 990840"/>
                <a:gd name="connsiteX1" fmla="*/ 331988 w 707223"/>
                <a:gd name="connsiteY1" fmla="*/ 0 h 990840"/>
                <a:gd name="connsiteX2" fmla="*/ 663976 w 707223"/>
                <a:gd name="connsiteY2" fmla="*/ 495300 h 990840"/>
                <a:gd name="connsiteX3" fmla="*/ 667039 w 707223"/>
                <a:gd name="connsiteY3" fmla="*/ 560294 h 990840"/>
                <a:gd name="connsiteX4" fmla="*/ 331988 w 707223"/>
                <a:gd name="connsiteY4" fmla="*/ 990600 h 990840"/>
                <a:gd name="connsiteX5" fmla="*/ 0 w 707223"/>
                <a:gd name="connsiteY5" fmla="*/ 495300 h 990840"/>
                <a:gd name="connsiteX0" fmla="*/ 0 w 729827"/>
                <a:gd name="connsiteY0" fmla="*/ 495300 h 991005"/>
                <a:gd name="connsiteX1" fmla="*/ 331988 w 729827"/>
                <a:gd name="connsiteY1" fmla="*/ 0 h 991005"/>
                <a:gd name="connsiteX2" fmla="*/ 663976 w 729827"/>
                <a:gd name="connsiteY2" fmla="*/ 495300 h 991005"/>
                <a:gd name="connsiteX3" fmla="*/ 702898 w 729827"/>
                <a:gd name="connsiteY3" fmla="*/ 578224 h 991005"/>
                <a:gd name="connsiteX4" fmla="*/ 331988 w 729827"/>
                <a:gd name="connsiteY4" fmla="*/ 990600 h 991005"/>
                <a:gd name="connsiteX5" fmla="*/ 0 w 729827"/>
                <a:gd name="connsiteY5" fmla="*/ 495300 h 991005"/>
                <a:gd name="connsiteX0" fmla="*/ 0 w 663976"/>
                <a:gd name="connsiteY0" fmla="*/ 495300 h 990600"/>
                <a:gd name="connsiteX1" fmla="*/ 331988 w 663976"/>
                <a:gd name="connsiteY1" fmla="*/ 0 h 990600"/>
                <a:gd name="connsiteX2" fmla="*/ 663976 w 663976"/>
                <a:gd name="connsiteY2" fmla="*/ 495300 h 990600"/>
                <a:gd name="connsiteX3" fmla="*/ 331988 w 663976"/>
                <a:gd name="connsiteY3" fmla="*/ 990600 h 990600"/>
                <a:gd name="connsiteX4" fmla="*/ 0 w 663976"/>
                <a:gd name="connsiteY4" fmla="*/ 495300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976" h="990600">
                  <a:moveTo>
                    <a:pt x="0" y="495300"/>
                  </a:moveTo>
                  <a:cubicBezTo>
                    <a:pt x="0" y="221753"/>
                    <a:pt x="148636" y="0"/>
                    <a:pt x="331988" y="0"/>
                  </a:cubicBezTo>
                  <a:cubicBezTo>
                    <a:pt x="515340" y="0"/>
                    <a:pt x="663976" y="330200"/>
                    <a:pt x="663976" y="495300"/>
                  </a:cubicBezTo>
                  <a:cubicBezTo>
                    <a:pt x="663976" y="660400"/>
                    <a:pt x="442651" y="990600"/>
                    <a:pt x="331988" y="990600"/>
                  </a:cubicBezTo>
                  <a:cubicBezTo>
                    <a:pt x="221325" y="990600"/>
                    <a:pt x="0" y="768847"/>
                    <a:pt x="0" y="49530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flipV="1">
              <a:off x="3810000" y="2297129"/>
              <a:ext cx="1017607" cy="65071"/>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733800" y="2245660"/>
              <a:ext cx="204243" cy="21740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693677" y="2010835"/>
              <a:ext cx="259323" cy="14199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nvCxnSpPr>
          <p:spPr>
            <a:xfrm flipH="1" flipV="1">
              <a:off x="4863238" y="2297129"/>
              <a:ext cx="1017607" cy="65071"/>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5815557" y="2286000"/>
              <a:ext cx="204243" cy="21740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p:nvPr/>
          </p:nvCxnSpPr>
          <p:spPr>
            <a:xfrm flipV="1">
              <a:off x="4411507" y="3351764"/>
              <a:ext cx="371415" cy="1009885"/>
            </a:xfrm>
            <a:prstGeom prst="line">
              <a:avLst/>
            </a:prstGeom>
            <a:ln w="177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885765" y="3366245"/>
              <a:ext cx="371415" cy="1009885"/>
            </a:xfrm>
            <a:prstGeom prst="line">
              <a:avLst/>
            </a:prstGeom>
            <a:ln w="1778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a:xfrm>
              <a:off x="4104753" y="4316505"/>
              <a:ext cx="390885"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58" name="Rounded Rectangle 57"/>
            <p:cNvSpPr/>
            <p:nvPr/>
          </p:nvSpPr>
          <p:spPr>
            <a:xfrm>
              <a:off x="5181600" y="4303060"/>
              <a:ext cx="390885"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grpSp>
      <p:sp>
        <p:nvSpPr>
          <p:cNvPr id="79" name="Oval 78"/>
          <p:cNvSpPr/>
          <p:nvPr/>
        </p:nvSpPr>
        <p:spPr>
          <a:xfrm>
            <a:off x="4301890" y="2042599"/>
            <a:ext cx="279075" cy="167201"/>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285130" y="1760501"/>
            <a:ext cx="118356" cy="167201"/>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453644" y="1769174"/>
            <a:ext cx="118356" cy="167201"/>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p:cNvGrpSpPr/>
          <p:nvPr/>
        </p:nvGrpSpPr>
        <p:grpSpPr>
          <a:xfrm>
            <a:off x="329420" y="1447800"/>
            <a:ext cx="1575580" cy="3241719"/>
            <a:chOff x="329420" y="1447800"/>
            <a:chExt cx="1575580" cy="3241719"/>
          </a:xfrm>
        </p:grpSpPr>
        <p:grpSp>
          <p:nvGrpSpPr>
            <p:cNvPr id="59" name="Group 58"/>
            <p:cNvGrpSpPr/>
            <p:nvPr/>
          </p:nvGrpSpPr>
          <p:grpSpPr>
            <a:xfrm>
              <a:off x="329420" y="1447800"/>
              <a:ext cx="1575580" cy="3241719"/>
              <a:chOff x="1003389" y="1447800"/>
              <a:chExt cx="1575580" cy="3241719"/>
            </a:xfrm>
          </p:grpSpPr>
          <p:sp>
            <p:nvSpPr>
              <p:cNvPr id="27" name="Oval 26"/>
              <p:cNvSpPr/>
              <p:nvPr/>
            </p:nvSpPr>
            <p:spPr>
              <a:xfrm>
                <a:off x="1350020" y="1447800"/>
                <a:ext cx="729827" cy="991005"/>
              </a:xfrm>
              <a:custGeom>
                <a:avLst/>
                <a:gdLst>
                  <a:gd name="connsiteX0" fmla="*/ 0 w 663976"/>
                  <a:gd name="connsiteY0" fmla="*/ 495300 h 990600"/>
                  <a:gd name="connsiteX1" fmla="*/ 331988 w 663976"/>
                  <a:gd name="connsiteY1" fmla="*/ 0 h 990600"/>
                  <a:gd name="connsiteX2" fmla="*/ 663976 w 663976"/>
                  <a:gd name="connsiteY2" fmla="*/ 495300 h 990600"/>
                  <a:gd name="connsiteX3" fmla="*/ 331988 w 663976"/>
                  <a:gd name="connsiteY3" fmla="*/ 990600 h 990600"/>
                  <a:gd name="connsiteX4" fmla="*/ 0 w 663976"/>
                  <a:gd name="connsiteY4" fmla="*/ 495300 h 990600"/>
                  <a:gd name="connsiteX0" fmla="*/ 0 w 707223"/>
                  <a:gd name="connsiteY0" fmla="*/ 495300 h 990840"/>
                  <a:gd name="connsiteX1" fmla="*/ 331988 w 707223"/>
                  <a:gd name="connsiteY1" fmla="*/ 0 h 990840"/>
                  <a:gd name="connsiteX2" fmla="*/ 663976 w 707223"/>
                  <a:gd name="connsiteY2" fmla="*/ 495300 h 990840"/>
                  <a:gd name="connsiteX3" fmla="*/ 667039 w 707223"/>
                  <a:gd name="connsiteY3" fmla="*/ 560294 h 990840"/>
                  <a:gd name="connsiteX4" fmla="*/ 331988 w 707223"/>
                  <a:gd name="connsiteY4" fmla="*/ 990600 h 990840"/>
                  <a:gd name="connsiteX5" fmla="*/ 0 w 707223"/>
                  <a:gd name="connsiteY5" fmla="*/ 495300 h 990840"/>
                  <a:gd name="connsiteX0" fmla="*/ 0 w 729827"/>
                  <a:gd name="connsiteY0" fmla="*/ 495300 h 991005"/>
                  <a:gd name="connsiteX1" fmla="*/ 331988 w 729827"/>
                  <a:gd name="connsiteY1" fmla="*/ 0 h 991005"/>
                  <a:gd name="connsiteX2" fmla="*/ 663976 w 729827"/>
                  <a:gd name="connsiteY2" fmla="*/ 495300 h 991005"/>
                  <a:gd name="connsiteX3" fmla="*/ 702898 w 729827"/>
                  <a:gd name="connsiteY3" fmla="*/ 578224 h 991005"/>
                  <a:gd name="connsiteX4" fmla="*/ 331988 w 729827"/>
                  <a:gd name="connsiteY4" fmla="*/ 990600 h 991005"/>
                  <a:gd name="connsiteX5" fmla="*/ 0 w 729827"/>
                  <a:gd name="connsiteY5" fmla="*/ 495300 h 991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827" h="991005">
                    <a:moveTo>
                      <a:pt x="0" y="495300"/>
                    </a:moveTo>
                    <a:cubicBezTo>
                      <a:pt x="0" y="221753"/>
                      <a:pt x="148636" y="0"/>
                      <a:pt x="331988" y="0"/>
                    </a:cubicBezTo>
                    <a:cubicBezTo>
                      <a:pt x="515340" y="0"/>
                      <a:pt x="608134" y="401918"/>
                      <a:pt x="663976" y="495300"/>
                    </a:cubicBezTo>
                    <a:cubicBezTo>
                      <a:pt x="719818" y="588682"/>
                      <a:pt x="758229" y="495674"/>
                      <a:pt x="702898" y="578224"/>
                    </a:cubicBezTo>
                    <a:cubicBezTo>
                      <a:pt x="647567" y="660774"/>
                      <a:pt x="449138" y="1004421"/>
                      <a:pt x="331988" y="990600"/>
                    </a:cubicBezTo>
                    <a:cubicBezTo>
                      <a:pt x="214838" y="976779"/>
                      <a:pt x="0" y="768847"/>
                      <a:pt x="0" y="49530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1003389" y="2971800"/>
                <a:ext cx="1282611" cy="10668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530964" y="2286000"/>
                <a:ext cx="259323"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584818" y="2478259"/>
                <a:ext cx="352541" cy="35254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1600200" y="2743200"/>
                <a:ext cx="470483" cy="243776"/>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014966" y="2776070"/>
                <a:ext cx="392332" cy="190500"/>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374726" y="2629422"/>
                <a:ext cx="204243" cy="21740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18971" y="3772562"/>
                <a:ext cx="216561" cy="335318"/>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682796" y="3886200"/>
                <a:ext cx="146004" cy="388636"/>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1703853" y="4234152"/>
                <a:ext cx="123869" cy="433629"/>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2098028" y="4058764"/>
                <a:ext cx="123869" cy="524691"/>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rot="693643">
                <a:off x="1655287" y="4537119"/>
                <a:ext cx="355350"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45" name="Rounded Rectangle 44"/>
              <p:cNvSpPr/>
              <p:nvPr/>
            </p:nvSpPr>
            <p:spPr>
              <a:xfrm>
                <a:off x="2035008" y="4527054"/>
                <a:ext cx="355350"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46" name="Freeform 45"/>
              <p:cNvSpPr/>
              <p:nvPr/>
            </p:nvSpPr>
            <p:spPr>
              <a:xfrm>
                <a:off x="1147482" y="1837765"/>
                <a:ext cx="475130" cy="708211"/>
              </a:xfrm>
              <a:custGeom>
                <a:avLst/>
                <a:gdLst>
                  <a:gd name="connsiteX0" fmla="*/ 206189 w 475130"/>
                  <a:gd name="connsiteY0" fmla="*/ 0 h 708211"/>
                  <a:gd name="connsiteX1" fmla="*/ 206189 w 475130"/>
                  <a:gd name="connsiteY1" fmla="*/ 430306 h 708211"/>
                  <a:gd name="connsiteX2" fmla="*/ 89647 w 475130"/>
                  <a:gd name="connsiteY2" fmla="*/ 636494 h 708211"/>
                  <a:gd name="connsiteX3" fmla="*/ 0 w 475130"/>
                  <a:gd name="connsiteY3" fmla="*/ 681317 h 708211"/>
                  <a:gd name="connsiteX4" fmla="*/ 188259 w 475130"/>
                  <a:gd name="connsiteY4" fmla="*/ 708211 h 708211"/>
                  <a:gd name="connsiteX5" fmla="*/ 295836 w 475130"/>
                  <a:gd name="connsiteY5" fmla="*/ 645459 h 708211"/>
                  <a:gd name="connsiteX6" fmla="*/ 475130 w 475130"/>
                  <a:gd name="connsiteY6" fmla="*/ 493059 h 70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130" h="708211">
                    <a:moveTo>
                      <a:pt x="206189" y="0"/>
                    </a:moveTo>
                    <a:lnTo>
                      <a:pt x="206189" y="430306"/>
                    </a:lnTo>
                    <a:lnTo>
                      <a:pt x="89647" y="636494"/>
                    </a:lnTo>
                    <a:lnTo>
                      <a:pt x="0" y="681317"/>
                    </a:lnTo>
                    <a:lnTo>
                      <a:pt x="188259" y="708211"/>
                    </a:lnTo>
                    <a:lnTo>
                      <a:pt x="295836" y="645459"/>
                    </a:lnTo>
                    <a:lnTo>
                      <a:pt x="475130" y="493059"/>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Oval 90"/>
            <p:cNvSpPr/>
            <p:nvPr/>
          </p:nvSpPr>
          <p:spPr>
            <a:xfrm>
              <a:off x="718294" y="3036562"/>
              <a:ext cx="324807" cy="68609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7035020" y="1429870"/>
            <a:ext cx="1575580" cy="3241719"/>
            <a:chOff x="7035020" y="1429870"/>
            <a:chExt cx="1575580" cy="3241719"/>
          </a:xfrm>
        </p:grpSpPr>
        <p:grpSp>
          <p:nvGrpSpPr>
            <p:cNvPr id="60" name="Group 59"/>
            <p:cNvGrpSpPr/>
            <p:nvPr/>
          </p:nvGrpSpPr>
          <p:grpSpPr>
            <a:xfrm flipH="1">
              <a:off x="7035020" y="1429870"/>
              <a:ext cx="1575580" cy="3241719"/>
              <a:chOff x="1003389" y="1447800"/>
              <a:chExt cx="1575580" cy="3241719"/>
            </a:xfrm>
          </p:grpSpPr>
          <p:sp>
            <p:nvSpPr>
              <p:cNvPr id="61" name="Oval 26"/>
              <p:cNvSpPr/>
              <p:nvPr/>
            </p:nvSpPr>
            <p:spPr>
              <a:xfrm>
                <a:off x="1350020" y="1447800"/>
                <a:ext cx="729827" cy="991005"/>
              </a:xfrm>
              <a:custGeom>
                <a:avLst/>
                <a:gdLst>
                  <a:gd name="connsiteX0" fmla="*/ 0 w 663976"/>
                  <a:gd name="connsiteY0" fmla="*/ 495300 h 990600"/>
                  <a:gd name="connsiteX1" fmla="*/ 331988 w 663976"/>
                  <a:gd name="connsiteY1" fmla="*/ 0 h 990600"/>
                  <a:gd name="connsiteX2" fmla="*/ 663976 w 663976"/>
                  <a:gd name="connsiteY2" fmla="*/ 495300 h 990600"/>
                  <a:gd name="connsiteX3" fmla="*/ 331988 w 663976"/>
                  <a:gd name="connsiteY3" fmla="*/ 990600 h 990600"/>
                  <a:gd name="connsiteX4" fmla="*/ 0 w 663976"/>
                  <a:gd name="connsiteY4" fmla="*/ 495300 h 990600"/>
                  <a:gd name="connsiteX0" fmla="*/ 0 w 707223"/>
                  <a:gd name="connsiteY0" fmla="*/ 495300 h 990840"/>
                  <a:gd name="connsiteX1" fmla="*/ 331988 w 707223"/>
                  <a:gd name="connsiteY1" fmla="*/ 0 h 990840"/>
                  <a:gd name="connsiteX2" fmla="*/ 663976 w 707223"/>
                  <a:gd name="connsiteY2" fmla="*/ 495300 h 990840"/>
                  <a:gd name="connsiteX3" fmla="*/ 667039 w 707223"/>
                  <a:gd name="connsiteY3" fmla="*/ 560294 h 990840"/>
                  <a:gd name="connsiteX4" fmla="*/ 331988 w 707223"/>
                  <a:gd name="connsiteY4" fmla="*/ 990600 h 990840"/>
                  <a:gd name="connsiteX5" fmla="*/ 0 w 707223"/>
                  <a:gd name="connsiteY5" fmla="*/ 495300 h 990840"/>
                  <a:gd name="connsiteX0" fmla="*/ 0 w 729827"/>
                  <a:gd name="connsiteY0" fmla="*/ 495300 h 991005"/>
                  <a:gd name="connsiteX1" fmla="*/ 331988 w 729827"/>
                  <a:gd name="connsiteY1" fmla="*/ 0 h 991005"/>
                  <a:gd name="connsiteX2" fmla="*/ 663976 w 729827"/>
                  <a:gd name="connsiteY2" fmla="*/ 495300 h 991005"/>
                  <a:gd name="connsiteX3" fmla="*/ 702898 w 729827"/>
                  <a:gd name="connsiteY3" fmla="*/ 578224 h 991005"/>
                  <a:gd name="connsiteX4" fmla="*/ 331988 w 729827"/>
                  <a:gd name="connsiteY4" fmla="*/ 990600 h 991005"/>
                  <a:gd name="connsiteX5" fmla="*/ 0 w 729827"/>
                  <a:gd name="connsiteY5" fmla="*/ 495300 h 991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827" h="991005">
                    <a:moveTo>
                      <a:pt x="0" y="495300"/>
                    </a:moveTo>
                    <a:cubicBezTo>
                      <a:pt x="0" y="221753"/>
                      <a:pt x="148636" y="0"/>
                      <a:pt x="331988" y="0"/>
                    </a:cubicBezTo>
                    <a:cubicBezTo>
                      <a:pt x="515340" y="0"/>
                      <a:pt x="608134" y="401918"/>
                      <a:pt x="663976" y="495300"/>
                    </a:cubicBezTo>
                    <a:cubicBezTo>
                      <a:pt x="719818" y="588682"/>
                      <a:pt x="758229" y="495674"/>
                      <a:pt x="702898" y="578224"/>
                    </a:cubicBezTo>
                    <a:cubicBezTo>
                      <a:pt x="647567" y="660774"/>
                      <a:pt x="449138" y="1004421"/>
                      <a:pt x="331988" y="990600"/>
                    </a:cubicBezTo>
                    <a:cubicBezTo>
                      <a:pt x="214838" y="976779"/>
                      <a:pt x="0" y="768847"/>
                      <a:pt x="0" y="49530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1003389" y="2971800"/>
                <a:ext cx="1282611" cy="10668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1530964" y="2286000"/>
                <a:ext cx="259323"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584818" y="2478259"/>
                <a:ext cx="352541" cy="35254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a:off x="1600200" y="2743200"/>
                <a:ext cx="470483" cy="243776"/>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2014966" y="2776070"/>
                <a:ext cx="392332" cy="190500"/>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2374726" y="2629422"/>
                <a:ext cx="204243" cy="21740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p:nvPr/>
            </p:nvCxnSpPr>
            <p:spPr>
              <a:xfrm>
                <a:off x="2018971" y="3772562"/>
                <a:ext cx="216561" cy="335318"/>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682796" y="3886200"/>
                <a:ext cx="146004" cy="388636"/>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703853" y="4234152"/>
                <a:ext cx="123869" cy="433629"/>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098028" y="4058764"/>
                <a:ext cx="123869" cy="524691"/>
              </a:xfrm>
              <a:prstGeom prst="line">
                <a:avLst/>
              </a:prstGeom>
              <a:ln w="136525">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Rounded Rectangle 71"/>
              <p:cNvSpPr/>
              <p:nvPr/>
            </p:nvSpPr>
            <p:spPr>
              <a:xfrm rot="693643">
                <a:off x="1655287" y="4537119"/>
                <a:ext cx="355350"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73" name="Rounded Rectangle 72"/>
              <p:cNvSpPr/>
              <p:nvPr/>
            </p:nvSpPr>
            <p:spPr>
              <a:xfrm>
                <a:off x="2035008" y="4527054"/>
                <a:ext cx="355350" cy="152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74" name="Freeform 73"/>
              <p:cNvSpPr/>
              <p:nvPr/>
            </p:nvSpPr>
            <p:spPr>
              <a:xfrm>
                <a:off x="1147482" y="1837765"/>
                <a:ext cx="475130" cy="708211"/>
              </a:xfrm>
              <a:custGeom>
                <a:avLst/>
                <a:gdLst>
                  <a:gd name="connsiteX0" fmla="*/ 206189 w 475130"/>
                  <a:gd name="connsiteY0" fmla="*/ 0 h 708211"/>
                  <a:gd name="connsiteX1" fmla="*/ 206189 w 475130"/>
                  <a:gd name="connsiteY1" fmla="*/ 430306 h 708211"/>
                  <a:gd name="connsiteX2" fmla="*/ 89647 w 475130"/>
                  <a:gd name="connsiteY2" fmla="*/ 636494 h 708211"/>
                  <a:gd name="connsiteX3" fmla="*/ 0 w 475130"/>
                  <a:gd name="connsiteY3" fmla="*/ 681317 h 708211"/>
                  <a:gd name="connsiteX4" fmla="*/ 188259 w 475130"/>
                  <a:gd name="connsiteY4" fmla="*/ 708211 h 708211"/>
                  <a:gd name="connsiteX5" fmla="*/ 295836 w 475130"/>
                  <a:gd name="connsiteY5" fmla="*/ 645459 h 708211"/>
                  <a:gd name="connsiteX6" fmla="*/ 475130 w 475130"/>
                  <a:gd name="connsiteY6" fmla="*/ 493059 h 70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130" h="708211">
                    <a:moveTo>
                      <a:pt x="206189" y="0"/>
                    </a:moveTo>
                    <a:lnTo>
                      <a:pt x="206189" y="430306"/>
                    </a:lnTo>
                    <a:lnTo>
                      <a:pt x="89647" y="636494"/>
                    </a:lnTo>
                    <a:lnTo>
                      <a:pt x="0" y="681317"/>
                    </a:lnTo>
                    <a:lnTo>
                      <a:pt x="188259" y="708211"/>
                    </a:lnTo>
                    <a:lnTo>
                      <a:pt x="295836" y="645459"/>
                    </a:lnTo>
                    <a:lnTo>
                      <a:pt x="475130" y="493059"/>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2" name="Oval 91"/>
            <p:cNvSpPr/>
            <p:nvPr/>
          </p:nvSpPr>
          <p:spPr>
            <a:xfrm>
              <a:off x="7904793" y="3047709"/>
              <a:ext cx="324807" cy="68609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13272530"/>
      </p:ext>
    </p:extLst>
  </p:cSld>
  <p:clrMapOvr>
    <a:masterClrMapping/>
  </p:clrMapOvr>
  <mc:AlternateContent xmlns:mc="http://schemas.openxmlformats.org/markup-compatibility/2006" xmlns:p14="http://schemas.microsoft.com/office/powerpoint/2010/main">
    <mc:Choice Requires="p14">
      <p:transition spd="slow" p14:dur="1750">
        <p:strips dir="ld"/>
      </p:transition>
    </mc:Choice>
    <mc:Fallback xmlns="">
      <p:transition spd="slow">
        <p:strips dir="l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fade">
                                      <p:cBhvr>
                                        <p:cTn id="11" dur="500"/>
                                        <p:tgtEl>
                                          <p:spTgt spid="9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right)">
                                      <p:cBhvr>
                                        <p:cTn id="21" dur="500"/>
                                        <p:tgtEl>
                                          <p:spTgt spid="77"/>
                                        </p:tgtEl>
                                      </p:cBhvr>
                                    </p:animEffect>
                                  </p:childTnLst>
                                </p:cTn>
                              </p:par>
                              <p:par>
                                <p:cTn id="22" presetID="22" presetClass="entr" presetSubtype="4" fill="hold" nodeType="withEffect">
                                  <p:stCondLst>
                                    <p:cond delay="0"/>
                                  </p:stCondLst>
                                  <p:childTnLst>
                                    <p:set>
                                      <p:cBhvr>
                                        <p:cTn id="23" dur="1" fill="hold">
                                          <p:stCondLst>
                                            <p:cond delay="0"/>
                                          </p:stCondLst>
                                        </p:cTn>
                                        <p:tgtEl>
                                          <p:spTgt spid="78"/>
                                        </p:tgtEl>
                                        <p:attrNameLst>
                                          <p:attrName>style.visibility</p:attrName>
                                        </p:attrNameLst>
                                      </p:cBhvr>
                                      <p:to>
                                        <p:strVal val="visible"/>
                                      </p:to>
                                    </p:set>
                                    <p:animEffect transition="in" filter="wipe(down)">
                                      <p:cBhvr>
                                        <p:cTn id="24" dur="500"/>
                                        <p:tgtEl>
                                          <p:spTgt spid="78"/>
                                        </p:tgtEl>
                                      </p:cBhvr>
                                    </p:animEffect>
                                  </p:childTnLst>
                                </p:cTn>
                              </p:par>
                            </p:childTnLst>
                          </p:cTn>
                        </p:par>
                        <p:par>
                          <p:cTn id="25" fill="hold">
                            <p:stCondLst>
                              <p:cond delay="500"/>
                            </p:stCondLst>
                            <p:childTnLst>
                              <p:par>
                                <p:cTn id="26" presetID="55" presetClass="entr" presetSubtype="0" fill="hold" grpId="0"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strVal val="#ppt_w*0.70"/>
                                          </p:val>
                                        </p:tav>
                                        <p:tav tm="100000">
                                          <p:val>
                                            <p:strVal val="#ppt_w"/>
                                          </p:val>
                                        </p:tav>
                                      </p:tavLst>
                                    </p:anim>
                                    <p:anim calcmode="lin" valueType="num">
                                      <p:cBhvr>
                                        <p:cTn id="29" dur="500" fill="hold"/>
                                        <p:tgtEl>
                                          <p:spTgt spid="79"/>
                                        </p:tgtEl>
                                        <p:attrNameLst>
                                          <p:attrName>ppt_h</p:attrName>
                                        </p:attrNameLst>
                                      </p:cBhvr>
                                      <p:tavLst>
                                        <p:tav tm="0">
                                          <p:val>
                                            <p:strVal val="#ppt_h"/>
                                          </p:val>
                                        </p:tav>
                                        <p:tav tm="100000">
                                          <p:val>
                                            <p:strVal val="#ppt_h"/>
                                          </p:val>
                                        </p:tav>
                                      </p:tavLst>
                                    </p:anim>
                                    <p:animEffect transition="in" filter="fade">
                                      <p:cBhvr>
                                        <p:cTn id="30" dur="500"/>
                                        <p:tgtEl>
                                          <p:spTgt spid="79"/>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88"/>
                                        </p:tgtEl>
                                        <p:attrNameLst>
                                          <p:attrName>style.visibility</p:attrName>
                                        </p:attrNameLst>
                                      </p:cBhvr>
                                      <p:to>
                                        <p:strVal val="visible"/>
                                      </p:to>
                                    </p:set>
                                    <p:anim calcmode="lin" valueType="num">
                                      <p:cBhvr>
                                        <p:cTn id="33" dur="500" fill="hold"/>
                                        <p:tgtEl>
                                          <p:spTgt spid="88"/>
                                        </p:tgtEl>
                                        <p:attrNameLst>
                                          <p:attrName>ppt_w</p:attrName>
                                        </p:attrNameLst>
                                      </p:cBhvr>
                                      <p:tavLst>
                                        <p:tav tm="0">
                                          <p:val>
                                            <p:strVal val="#ppt_w*0.70"/>
                                          </p:val>
                                        </p:tav>
                                        <p:tav tm="100000">
                                          <p:val>
                                            <p:strVal val="#ppt_w"/>
                                          </p:val>
                                        </p:tav>
                                      </p:tavLst>
                                    </p:anim>
                                    <p:anim calcmode="lin" valueType="num">
                                      <p:cBhvr>
                                        <p:cTn id="34" dur="500" fill="hold"/>
                                        <p:tgtEl>
                                          <p:spTgt spid="88"/>
                                        </p:tgtEl>
                                        <p:attrNameLst>
                                          <p:attrName>ppt_h</p:attrName>
                                        </p:attrNameLst>
                                      </p:cBhvr>
                                      <p:tavLst>
                                        <p:tav tm="0">
                                          <p:val>
                                            <p:strVal val="#ppt_h"/>
                                          </p:val>
                                        </p:tav>
                                        <p:tav tm="100000">
                                          <p:val>
                                            <p:strVal val="#ppt_h"/>
                                          </p:val>
                                        </p:tav>
                                      </p:tavLst>
                                    </p:anim>
                                    <p:animEffect transition="in" filter="fade">
                                      <p:cBhvr>
                                        <p:cTn id="35" dur="500"/>
                                        <p:tgtEl>
                                          <p:spTgt spid="88"/>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89"/>
                                        </p:tgtEl>
                                        <p:attrNameLst>
                                          <p:attrName>style.visibility</p:attrName>
                                        </p:attrNameLst>
                                      </p:cBhvr>
                                      <p:to>
                                        <p:strVal val="visible"/>
                                      </p:to>
                                    </p:set>
                                    <p:anim calcmode="lin" valueType="num">
                                      <p:cBhvr>
                                        <p:cTn id="38" dur="500" fill="hold"/>
                                        <p:tgtEl>
                                          <p:spTgt spid="89"/>
                                        </p:tgtEl>
                                        <p:attrNameLst>
                                          <p:attrName>ppt_w</p:attrName>
                                        </p:attrNameLst>
                                      </p:cBhvr>
                                      <p:tavLst>
                                        <p:tav tm="0">
                                          <p:val>
                                            <p:strVal val="#ppt_w*0.70"/>
                                          </p:val>
                                        </p:tav>
                                        <p:tav tm="100000">
                                          <p:val>
                                            <p:strVal val="#ppt_w"/>
                                          </p:val>
                                        </p:tav>
                                      </p:tavLst>
                                    </p:anim>
                                    <p:anim calcmode="lin" valueType="num">
                                      <p:cBhvr>
                                        <p:cTn id="39" dur="500" fill="hold"/>
                                        <p:tgtEl>
                                          <p:spTgt spid="89"/>
                                        </p:tgtEl>
                                        <p:attrNameLst>
                                          <p:attrName>ppt_h</p:attrName>
                                        </p:attrNameLst>
                                      </p:cBhvr>
                                      <p:tavLst>
                                        <p:tav tm="0">
                                          <p:val>
                                            <p:strVal val="#ppt_h"/>
                                          </p:val>
                                        </p:tav>
                                        <p:tav tm="100000">
                                          <p:val>
                                            <p:strVal val="#ppt_h"/>
                                          </p:val>
                                        </p:tav>
                                      </p:tavLst>
                                    </p:anim>
                                    <p:animEffect transition="in" filter="fade">
                                      <p:cBhvr>
                                        <p:cTn id="40" dur="500"/>
                                        <p:tgtEl>
                                          <p:spTgt spid="89"/>
                                        </p:tgtEl>
                                      </p:cBhvr>
                                    </p:animEffect>
                                  </p:childTnLst>
                                </p:cTn>
                              </p:par>
                            </p:childTnLst>
                          </p:cTn>
                        </p:par>
                        <p:par>
                          <p:cTn id="41" fill="hold">
                            <p:stCondLst>
                              <p:cond delay="1000"/>
                            </p:stCondLst>
                            <p:childTnLst>
                              <p:par>
                                <p:cTn id="42" presetID="22" presetClass="entr" presetSubtype="4" repeatCount="500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wipe(down)">
                                      <p:cBhvr>
                                        <p:cTn id="44" dur="500"/>
                                        <p:tgtEl>
                                          <p:spTgt spid="81"/>
                                        </p:tgtEl>
                                      </p:cBhvr>
                                    </p:animEffect>
                                  </p:childTnLst>
                                </p:cTn>
                              </p:par>
                              <p:par>
                                <p:cTn id="45" presetID="22" presetClass="entr" presetSubtype="4" repeatCount="5000" fill="hold" nodeType="with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wipe(down)">
                                      <p:cBhvr>
                                        <p:cTn id="47" dur="500"/>
                                        <p:tgtEl>
                                          <p:spTgt spid="82"/>
                                        </p:tgtEl>
                                      </p:cBhvr>
                                    </p:animEffect>
                                  </p:childTnLst>
                                </p:cTn>
                              </p:par>
                              <p:par>
                                <p:cTn id="48" presetID="22" presetClass="entr" presetSubtype="4" repeatCount="5000" fill="hold" nodeType="withEffect">
                                  <p:stCondLst>
                                    <p:cond delay="0"/>
                                  </p:stCondLst>
                                  <p:childTnLst>
                                    <p:set>
                                      <p:cBhvr>
                                        <p:cTn id="49" dur="1" fill="hold">
                                          <p:stCondLst>
                                            <p:cond delay="0"/>
                                          </p:stCondLst>
                                        </p:cTn>
                                        <p:tgtEl>
                                          <p:spTgt spid="83"/>
                                        </p:tgtEl>
                                        <p:attrNameLst>
                                          <p:attrName>style.visibility</p:attrName>
                                        </p:attrNameLst>
                                      </p:cBhvr>
                                      <p:to>
                                        <p:strVal val="visible"/>
                                      </p:to>
                                    </p:set>
                                    <p:animEffect transition="in" filter="wipe(down)">
                                      <p:cBhvr>
                                        <p:cTn id="50" dur="500"/>
                                        <p:tgtEl>
                                          <p:spTgt spid="83"/>
                                        </p:tgtEl>
                                      </p:cBhvr>
                                    </p:animEffect>
                                  </p:childTnLst>
                                </p:cTn>
                              </p:par>
                              <p:par>
                                <p:cTn id="51" presetID="22" presetClass="entr" presetSubtype="4" repeatCount="5000" fill="hold" nodeType="with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down)">
                                      <p:cBhvr>
                                        <p:cTn id="53" dur="500"/>
                                        <p:tgtEl>
                                          <p:spTgt spid="84"/>
                                        </p:tgtEl>
                                      </p:cBhvr>
                                    </p:animEffect>
                                  </p:childTnLst>
                                </p:cTn>
                              </p:par>
                              <p:par>
                                <p:cTn id="54" presetID="22" presetClass="entr" presetSubtype="4" repeatCount="5000" fill="hold"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wipe(down)">
                                      <p:cBhvr>
                                        <p:cTn id="56" dur="500"/>
                                        <p:tgtEl>
                                          <p:spTgt spid="85"/>
                                        </p:tgtEl>
                                      </p:cBhvr>
                                    </p:animEffect>
                                  </p:childTnLst>
                                </p:cTn>
                              </p:par>
                              <p:par>
                                <p:cTn id="57" presetID="22" presetClass="entr" presetSubtype="4" repeatCount="5000" fill="hold" nodeType="with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wipe(down)">
                                      <p:cBhvr>
                                        <p:cTn id="59" dur="500"/>
                                        <p:tgtEl>
                                          <p:spTgt spid="86"/>
                                        </p:tgtEl>
                                      </p:cBhvr>
                                    </p:animEffect>
                                  </p:childTnLst>
                                </p:cTn>
                              </p:par>
                              <p:par>
                                <p:cTn id="60" presetID="22" presetClass="entr" presetSubtype="4" repeatCount="5000" fill="hold" nodeType="with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down)">
                                      <p:cBhvr>
                                        <p:cTn id="62" dur="500"/>
                                        <p:tgtEl>
                                          <p:spTgt spid="8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500"/>
                                        <p:tgtEl>
                                          <p:spTgt spid="94"/>
                                        </p:tgtEl>
                                      </p:cBhvr>
                                    </p:animEffect>
                                    <p:set>
                                      <p:cBhvr>
                                        <p:cTn id="67" dur="1" fill="hold">
                                          <p:stCondLst>
                                            <p:cond delay="499"/>
                                          </p:stCondLst>
                                        </p:cTn>
                                        <p:tgtEl>
                                          <p:spTgt spid="94"/>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500"/>
                                        <p:tgtEl>
                                          <p:spTgt spid="93"/>
                                        </p:tgtEl>
                                      </p:cBhvr>
                                    </p:animEffect>
                                    <p:set>
                                      <p:cBhvr>
                                        <p:cTn id="70" dur="1" fill="hold">
                                          <p:stCondLst>
                                            <p:cond delay="499"/>
                                          </p:stCondLst>
                                        </p:cTn>
                                        <p:tgtEl>
                                          <p:spTgt spid="93"/>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75"/>
                                        </p:tgtEl>
                                      </p:cBhvr>
                                    </p:animEffect>
                                    <p:set>
                                      <p:cBhvr>
                                        <p:cTn id="73" dur="1" fill="hold">
                                          <p:stCondLst>
                                            <p:cond delay="499"/>
                                          </p:stCondLst>
                                        </p:cTn>
                                        <p:tgtEl>
                                          <p:spTgt spid="75"/>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77"/>
                                        </p:tgtEl>
                                      </p:cBhvr>
                                    </p:animEffect>
                                    <p:set>
                                      <p:cBhvr>
                                        <p:cTn id="76" dur="1" fill="hold">
                                          <p:stCondLst>
                                            <p:cond delay="499"/>
                                          </p:stCondLst>
                                        </p:cTn>
                                        <p:tgtEl>
                                          <p:spTgt spid="77"/>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78"/>
                                        </p:tgtEl>
                                      </p:cBhvr>
                                    </p:animEffect>
                                    <p:set>
                                      <p:cBhvr>
                                        <p:cTn id="79" dur="1" fill="hold">
                                          <p:stCondLst>
                                            <p:cond delay="499"/>
                                          </p:stCondLst>
                                        </p:cTn>
                                        <p:tgtEl>
                                          <p:spTgt spid="78"/>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79"/>
                                        </p:tgtEl>
                                      </p:cBhvr>
                                    </p:animEffect>
                                    <p:set>
                                      <p:cBhvr>
                                        <p:cTn id="82" dur="1" fill="hold">
                                          <p:stCondLst>
                                            <p:cond delay="499"/>
                                          </p:stCondLst>
                                        </p:cTn>
                                        <p:tgtEl>
                                          <p:spTgt spid="79"/>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88"/>
                                        </p:tgtEl>
                                      </p:cBhvr>
                                    </p:animEffect>
                                    <p:set>
                                      <p:cBhvr>
                                        <p:cTn id="85" dur="1" fill="hold">
                                          <p:stCondLst>
                                            <p:cond delay="499"/>
                                          </p:stCondLst>
                                        </p:cTn>
                                        <p:tgtEl>
                                          <p:spTgt spid="88"/>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89"/>
                                        </p:tgtEl>
                                      </p:cBhvr>
                                    </p:animEffect>
                                    <p:set>
                                      <p:cBhvr>
                                        <p:cTn id="88" dur="1" fill="hold">
                                          <p:stCondLst>
                                            <p:cond delay="499"/>
                                          </p:stCondLst>
                                        </p:cTn>
                                        <p:tgtEl>
                                          <p:spTgt spid="89"/>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81"/>
                                        </p:tgtEl>
                                      </p:cBhvr>
                                    </p:animEffect>
                                    <p:set>
                                      <p:cBhvr>
                                        <p:cTn id="91" dur="1" fill="hold">
                                          <p:stCondLst>
                                            <p:cond delay="499"/>
                                          </p:stCondLst>
                                        </p:cTn>
                                        <p:tgtEl>
                                          <p:spTgt spid="81"/>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82"/>
                                        </p:tgtEl>
                                      </p:cBhvr>
                                    </p:animEffect>
                                    <p:set>
                                      <p:cBhvr>
                                        <p:cTn id="94" dur="1" fill="hold">
                                          <p:stCondLst>
                                            <p:cond delay="499"/>
                                          </p:stCondLst>
                                        </p:cTn>
                                        <p:tgtEl>
                                          <p:spTgt spid="82"/>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83"/>
                                        </p:tgtEl>
                                      </p:cBhvr>
                                    </p:animEffect>
                                    <p:set>
                                      <p:cBhvr>
                                        <p:cTn id="97" dur="1" fill="hold">
                                          <p:stCondLst>
                                            <p:cond delay="499"/>
                                          </p:stCondLst>
                                        </p:cTn>
                                        <p:tgtEl>
                                          <p:spTgt spid="83"/>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84"/>
                                        </p:tgtEl>
                                      </p:cBhvr>
                                    </p:animEffect>
                                    <p:set>
                                      <p:cBhvr>
                                        <p:cTn id="100" dur="1" fill="hold">
                                          <p:stCondLst>
                                            <p:cond delay="499"/>
                                          </p:stCondLst>
                                        </p:cTn>
                                        <p:tgtEl>
                                          <p:spTgt spid="84"/>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85"/>
                                        </p:tgtEl>
                                      </p:cBhvr>
                                    </p:animEffect>
                                    <p:set>
                                      <p:cBhvr>
                                        <p:cTn id="103" dur="1" fill="hold">
                                          <p:stCondLst>
                                            <p:cond delay="499"/>
                                          </p:stCondLst>
                                        </p:cTn>
                                        <p:tgtEl>
                                          <p:spTgt spid="85"/>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86"/>
                                        </p:tgtEl>
                                      </p:cBhvr>
                                    </p:animEffect>
                                    <p:set>
                                      <p:cBhvr>
                                        <p:cTn id="106" dur="1" fill="hold">
                                          <p:stCondLst>
                                            <p:cond delay="499"/>
                                          </p:stCondLst>
                                        </p:cTn>
                                        <p:tgtEl>
                                          <p:spTgt spid="86"/>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87"/>
                                        </p:tgtEl>
                                      </p:cBhvr>
                                    </p:animEffect>
                                    <p:set>
                                      <p:cBhvr>
                                        <p:cTn id="109" dur="1" fill="hold">
                                          <p:stCondLst>
                                            <p:cond delay="499"/>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9" grpId="1" animBg="1"/>
      <p:bldP spid="88" grpId="0" animBg="1"/>
      <p:bldP spid="88" grpId="1" animBg="1"/>
      <p:bldP spid="89" grpId="0" animBg="1"/>
      <p:bldP spid="8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2862322"/>
          </a:xfrm>
          <a:prstGeom prst="rect">
            <a:avLst/>
          </a:prstGeom>
          <a:noFill/>
        </p:spPr>
        <p:txBody>
          <a:bodyPr wrap="square" rtlCol="0">
            <a:spAutoFit/>
          </a:bodyPr>
          <a:lstStyle/>
          <a:p>
            <a:r>
              <a:rPr lang="en-US" sz="3600" dirty="0">
                <a:solidFill>
                  <a:schemeClr val="accent2">
                    <a:lumMod val="50000"/>
                  </a:schemeClr>
                </a:solidFill>
              </a:rPr>
              <a:t>Richard Halverson </a:t>
            </a:r>
            <a:r>
              <a:rPr lang="en-US" sz="3600" dirty="0" smtClean="0">
                <a:solidFill>
                  <a:schemeClr val="accent2">
                    <a:lumMod val="50000"/>
                  </a:schemeClr>
                </a:solidFill>
              </a:rPr>
              <a:t>– </a:t>
            </a:r>
            <a:r>
              <a:rPr lang="en-US" sz="3600" dirty="0" smtClean="0"/>
              <a:t>“In </a:t>
            </a:r>
            <a:r>
              <a:rPr lang="en-US" sz="3600" dirty="0"/>
              <a:t>the beginning the church was a fellowship of men and women centering on the living </a:t>
            </a:r>
            <a:r>
              <a:rPr lang="en-US" sz="3600" dirty="0" smtClean="0"/>
              <a:t>Christ.</a:t>
            </a:r>
          </a:p>
        </p:txBody>
      </p:sp>
      <p:sp>
        <p:nvSpPr>
          <p:cNvPr id="26" name="TextBox 25"/>
          <p:cNvSpPr txBox="1"/>
          <p:nvPr/>
        </p:nvSpPr>
        <p:spPr>
          <a:xfrm>
            <a:off x="488244" y="3276600"/>
            <a:ext cx="8258133" cy="1754326"/>
          </a:xfrm>
          <a:prstGeom prst="rect">
            <a:avLst/>
          </a:prstGeom>
          <a:noFill/>
        </p:spPr>
        <p:txBody>
          <a:bodyPr wrap="square" rtlCol="0">
            <a:spAutoFit/>
          </a:bodyPr>
          <a:lstStyle/>
          <a:p>
            <a:r>
              <a:rPr lang="en-US" sz="3600" dirty="0"/>
              <a:t>Then the church moved to Greece where it became a </a:t>
            </a:r>
            <a:r>
              <a:rPr lang="en-US" sz="3600" dirty="0" smtClean="0"/>
              <a:t>philosophy.</a:t>
            </a:r>
          </a:p>
        </p:txBody>
      </p:sp>
    </p:spTree>
    <p:extLst>
      <p:ext uri="{BB962C8B-B14F-4D97-AF65-F5344CB8AC3E}">
        <p14:creationId xmlns:p14="http://schemas.microsoft.com/office/powerpoint/2010/main" val="29846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1754326"/>
          </a:xfrm>
          <a:prstGeom prst="rect">
            <a:avLst/>
          </a:prstGeom>
          <a:noFill/>
        </p:spPr>
        <p:txBody>
          <a:bodyPr wrap="square" rtlCol="0">
            <a:spAutoFit/>
          </a:bodyPr>
          <a:lstStyle/>
          <a:p>
            <a:r>
              <a:rPr lang="en-US" sz="3600" dirty="0"/>
              <a:t>Then it moved to Rome where it became an institution. </a:t>
            </a:r>
          </a:p>
        </p:txBody>
      </p:sp>
      <p:sp>
        <p:nvSpPr>
          <p:cNvPr id="27" name="TextBox 26"/>
          <p:cNvSpPr txBox="1"/>
          <p:nvPr/>
        </p:nvSpPr>
        <p:spPr>
          <a:xfrm>
            <a:off x="488244" y="2208074"/>
            <a:ext cx="8258133" cy="1754326"/>
          </a:xfrm>
          <a:prstGeom prst="rect">
            <a:avLst/>
          </a:prstGeom>
          <a:noFill/>
        </p:spPr>
        <p:txBody>
          <a:bodyPr wrap="square" rtlCol="0">
            <a:spAutoFit/>
          </a:bodyPr>
          <a:lstStyle/>
          <a:p>
            <a:r>
              <a:rPr lang="en-US" sz="3600" dirty="0"/>
              <a:t>Next, it moved to Europe, where it became a culture.  </a:t>
            </a:r>
          </a:p>
        </p:txBody>
      </p:sp>
      <p:sp>
        <p:nvSpPr>
          <p:cNvPr id="28" name="TextBox 27"/>
          <p:cNvSpPr txBox="1"/>
          <p:nvPr/>
        </p:nvSpPr>
        <p:spPr>
          <a:xfrm>
            <a:off x="491067" y="3886200"/>
            <a:ext cx="8258133" cy="1754326"/>
          </a:xfrm>
          <a:prstGeom prst="rect">
            <a:avLst/>
          </a:prstGeom>
          <a:noFill/>
        </p:spPr>
        <p:txBody>
          <a:bodyPr wrap="square" rtlCol="0">
            <a:spAutoFit/>
          </a:bodyPr>
          <a:lstStyle/>
          <a:p>
            <a:r>
              <a:rPr lang="en-US" sz="3600" dirty="0"/>
              <a:t>And finally it moved to America where it became an enterprise.”</a:t>
            </a:r>
          </a:p>
        </p:txBody>
      </p:sp>
    </p:spTree>
    <p:extLst>
      <p:ext uri="{BB962C8B-B14F-4D97-AF65-F5344CB8AC3E}">
        <p14:creationId xmlns:p14="http://schemas.microsoft.com/office/powerpoint/2010/main" val="133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2"/>
                                        </p:tgtEl>
                                        <p:attrNameLst>
                                          <p:attrName>style.opacity</p:attrName>
                                        </p:attrNameLst>
                                      </p:cBhvr>
                                      <p:to>
                                        <p:strVal val="0.5"/>
                                      </p:to>
                                    </p:set>
                                    <p:animEffect filter="image" prLst="opacity: 0.5">
                                      <p:cBhvr rctx="IE">
                                        <p:cTn id="11" dur="indefinite"/>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par>
                          <p:cTn id="17" fill="hold">
                            <p:stCondLst>
                              <p:cond delay="500"/>
                            </p:stCondLst>
                            <p:childTnLst>
                              <p:par>
                                <p:cTn id="18" presetID="9" presetClass="emph" presetSubtype="0" grpId="2" nodeType="afterEffect">
                                  <p:stCondLst>
                                    <p:cond delay="0"/>
                                  </p:stCondLst>
                                  <p:childTnLst>
                                    <p:set>
                                      <p:cBhvr rctx="PPT">
                                        <p:cTn id="19" dur="indefinite"/>
                                        <p:tgtEl>
                                          <p:spTgt spid="27"/>
                                        </p:tgtEl>
                                        <p:attrNameLst>
                                          <p:attrName>style.opacity</p:attrName>
                                        </p:attrNameLst>
                                      </p:cBhvr>
                                      <p:to>
                                        <p:strVal val="0.5"/>
                                      </p:to>
                                    </p:set>
                                    <p:animEffect filter="image" prLst="opacity: 0.5">
                                      <p:cBhvr rctx="IE">
                                        <p:cTn id="20" dur="indefinite"/>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7"/>
                                        </p:tgtEl>
                                      </p:cBhvr>
                                    </p:animEffect>
                                    <p:set>
                                      <p:cBhvr>
                                        <p:cTn id="25" dur="1" fill="hold">
                                          <p:stCondLst>
                                            <p:cond delay="499"/>
                                          </p:stCondLst>
                                        </p:cTn>
                                        <p:tgtEl>
                                          <p:spTgt spid="27"/>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8"/>
                                        </p:tgtEl>
                                      </p:cBhvr>
                                    </p:animEffect>
                                    <p:set>
                                      <p:cBhvr>
                                        <p:cTn id="28" dur="1" fill="hold">
                                          <p:stCondLst>
                                            <p:cond delay="499"/>
                                          </p:stCondLst>
                                        </p:cTn>
                                        <p:tgtEl>
                                          <p:spTgt spid="28"/>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2"/>
                                        </p:tgtEl>
                                      </p:cBhvr>
                                    </p:animEffect>
                                    <p:set>
                                      <p:cBhvr>
                                        <p:cTn id="3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7" grpId="0"/>
      <p:bldP spid="27" grpId="1"/>
      <p:bldP spid="27" grpId="2"/>
      <p:bldP spid="28" grpId="0"/>
      <p:bldP spid="28"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5078313"/>
          </a:xfrm>
          <a:prstGeom prst="rect">
            <a:avLst/>
          </a:prstGeom>
          <a:noFill/>
        </p:spPr>
        <p:txBody>
          <a:bodyPr wrap="square" rtlCol="0">
            <a:spAutoFit/>
          </a:bodyPr>
          <a:lstStyle/>
          <a:p>
            <a:r>
              <a:rPr lang="en-US" sz="3600" dirty="0">
                <a:solidFill>
                  <a:schemeClr val="accent2">
                    <a:lumMod val="50000"/>
                  </a:schemeClr>
                </a:solidFill>
              </a:rPr>
              <a:t>G. Campbell Morgan </a:t>
            </a:r>
            <a:r>
              <a:rPr lang="en-US" sz="3600" dirty="0" smtClean="0">
                <a:solidFill>
                  <a:schemeClr val="accent2">
                    <a:lumMod val="50000"/>
                  </a:schemeClr>
                </a:solidFill>
              </a:rPr>
              <a:t>– </a:t>
            </a:r>
            <a:r>
              <a:rPr lang="en-US" sz="3600" dirty="0" smtClean="0"/>
              <a:t>“So </a:t>
            </a:r>
            <a:r>
              <a:rPr lang="en-US" sz="3600" dirty="0"/>
              <a:t>great was his sense of weakness and fear, and so profound his lack of trust in himself that he quaked, he trembled. Those are the secrets of strength in all preaching</a:t>
            </a:r>
            <a:r>
              <a:rPr lang="en-US" sz="3600" dirty="0" smtClean="0"/>
              <a:t>.”</a:t>
            </a:r>
            <a:endParaRPr lang="en-US" sz="3600" dirty="0"/>
          </a:p>
        </p:txBody>
      </p:sp>
    </p:spTree>
    <p:extLst>
      <p:ext uri="{BB962C8B-B14F-4D97-AF65-F5344CB8AC3E}">
        <p14:creationId xmlns:p14="http://schemas.microsoft.com/office/powerpoint/2010/main" val="364520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3416320"/>
          </a:xfrm>
          <a:prstGeom prst="rect">
            <a:avLst/>
          </a:prstGeom>
          <a:noFill/>
        </p:spPr>
        <p:txBody>
          <a:bodyPr wrap="square" rtlCol="0">
            <a:spAutoFit/>
          </a:bodyPr>
          <a:lstStyle/>
          <a:p>
            <a:r>
              <a:rPr lang="en-US" sz="3600" dirty="0">
                <a:solidFill>
                  <a:schemeClr val="accent2">
                    <a:lumMod val="50000"/>
                  </a:schemeClr>
                </a:solidFill>
              </a:rPr>
              <a:t>Martin Luther </a:t>
            </a:r>
            <a:r>
              <a:rPr lang="en-US" sz="3600" dirty="0" smtClean="0">
                <a:solidFill>
                  <a:schemeClr val="accent2">
                    <a:lumMod val="50000"/>
                  </a:schemeClr>
                </a:solidFill>
              </a:rPr>
              <a:t>– </a:t>
            </a:r>
            <a:r>
              <a:rPr lang="en-US" sz="3600" dirty="0" smtClean="0"/>
              <a:t>“God </a:t>
            </a:r>
            <a:r>
              <a:rPr lang="en-US" sz="3600" dirty="0"/>
              <a:t>created the world out of nothing </a:t>
            </a:r>
            <a:r>
              <a:rPr lang="en-US" sz="3600" dirty="0"/>
              <a:t>-</a:t>
            </a:r>
            <a:r>
              <a:rPr lang="en-US" sz="3600" dirty="0" smtClean="0"/>
              <a:t> </a:t>
            </a:r>
            <a:r>
              <a:rPr lang="en-US" sz="3600" dirty="0"/>
              <a:t>and as long as we remain nothing, He can make something out of us</a:t>
            </a:r>
            <a:r>
              <a:rPr lang="en-US" sz="3600" dirty="0" smtClean="0"/>
              <a:t>.”</a:t>
            </a:r>
            <a:endParaRPr lang="en-US" sz="3600" dirty="0"/>
          </a:p>
        </p:txBody>
      </p:sp>
    </p:spTree>
    <p:extLst>
      <p:ext uri="{BB962C8B-B14F-4D97-AF65-F5344CB8AC3E}">
        <p14:creationId xmlns:p14="http://schemas.microsoft.com/office/powerpoint/2010/main" val="599748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646331"/>
          </a:xfrm>
          <a:prstGeom prst="rect">
            <a:avLst/>
          </a:prstGeom>
          <a:noFill/>
        </p:spPr>
        <p:txBody>
          <a:bodyPr wrap="square" rtlCol="0">
            <a:spAutoFit/>
          </a:bodyPr>
          <a:lstStyle/>
          <a:p>
            <a:pPr algn="ctr"/>
            <a:r>
              <a:rPr lang="en-US" sz="3600" dirty="0" smtClean="0">
                <a:solidFill>
                  <a:schemeClr val="accent2">
                    <a:lumMod val="50000"/>
                  </a:schemeClr>
                </a:solidFill>
                <a:latin typeface="GreeceBlack" panose="020B0600000000000000" pitchFamily="34" charset="0"/>
              </a:rPr>
              <a:t>My Pastor</a:t>
            </a:r>
            <a:endParaRPr lang="en-US" sz="3600" dirty="0">
              <a:solidFill>
                <a:schemeClr val="accent2">
                  <a:lumMod val="50000"/>
                </a:schemeClr>
              </a:solidFill>
              <a:latin typeface="GreeceBlack" panose="020B0600000000000000" pitchFamily="34" charset="0"/>
            </a:endParaRPr>
          </a:p>
        </p:txBody>
      </p:sp>
      <p:sp>
        <p:nvSpPr>
          <p:cNvPr id="3" name="TextBox 2"/>
          <p:cNvSpPr txBox="1"/>
          <p:nvPr/>
        </p:nvSpPr>
        <p:spPr>
          <a:xfrm>
            <a:off x="428668" y="1143000"/>
            <a:ext cx="8323918" cy="4247317"/>
          </a:xfrm>
          <a:prstGeom prst="rect">
            <a:avLst/>
          </a:prstGeom>
          <a:noFill/>
        </p:spPr>
        <p:txBody>
          <a:bodyPr wrap="square" rtlCol="0">
            <a:spAutoFit/>
          </a:bodyPr>
          <a:lstStyle/>
          <a:p>
            <a:r>
              <a:rPr lang="en-US" sz="3000" dirty="0"/>
              <a:t>My pastor shapes his sermons</a:t>
            </a:r>
          </a:p>
          <a:p>
            <a:r>
              <a:rPr lang="en-US" sz="3000" dirty="0"/>
              <a:t>From A to final Z</a:t>
            </a:r>
          </a:p>
          <a:p>
            <a:r>
              <a:rPr lang="en-US" sz="3000" dirty="0"/>
              <a:t>In clear and forthright language,</a:t>
            </a:r>
          </a:p>
          <a:p>
            <a:r>
              <a:rPr lang="en-US" sz="3000" dirty="0"/>
              <a:t>And aims them straight at me.</a:t>
            </a:r>
          </a:p>
          <a:p>
            <a:r>
              <a:rPr lang="en-US" sz="3000" dirty="0"/>
              <a:t>And when he gets to preaching,</a:t>
            </a:r>
          </a:p>
          <a:p>
            <a:r>
              <a:rPr lang="en-US" sz="3000" dirty="0"/>
              <a:t>I look around to see</a:t>
            </a:r>
          </a:p>
          <a:p>
            <a:r>
              <a:rPr lang="en-US" sz="3000" dirty="0"/>
              <a:t>If there might be another</a:t>
            </a:r>
          </a:p>
          <a:p>
            <a:r>
              <a:rPr lang="en-US" sz="3000" dirty="0"/>
              <a:t>Deserving more than me.</a:t>
            </a:r>
            <a:endParaRPr lang="en-US" sz="3000" dirty="0">
              <a:latin typeface="GreeceBlack" panose="020B0600000000000000" pitchFamily="34" charset="0"/>
            </a:endParaRP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2" name="TextBox 21"/>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3" name="TextBox 22"/>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4" name="TextBox 23"/>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25" name="TextBox 24"/>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494452" y="513687"/>
            <a:ext cx="8258133" cy="646331"/>
          </a:xfrm>
          <a:prstGeom prst="rect">
            <a:avLst/>
          </a:prstGeom>
          <a:noFill/>
        </p:spPr>
        <p:txBody>
          <a:bodyPr wrap="square" rtlCol="0">
            <a:spAutoFit/>
          </a:bodyPr>
          <a:lstStyle/>
          <a:p>
            <a:pPr algn="ctr"/>
            <a:r>
              <a:rPr lang="en-US" sz="3600" dirty="0" smtClean="0">
                <a:solidFill>
                  <a:schemeClr val="accent2">
                    <a:lumMod val="50000"/>
                  </a:schemeClr>
                </a:solidFill>
                <a:latin typeface="GreeceBlack" panose="020B0600000000000000" pitchFamily="34" charset="0"/>
              </a:rPr>
              <a:t>My Pastor</a:t>
            </a:r>
            <a:endParaRPr lang="en-US" sz="3600" dirty="0">
              <a:solidFill>
                <a:schemeClr val="accent2">
                  <a:lumMod val="50000"/>
                </a:schemeClr>
              </a:solidFill>
              <a:latin typeface="GreeceBlack" panose="020B0600000000000000" pitchFamily="34" charset="0"/>
            </a:endParaRPr>
          </a:p>
        </p:txBody>
      </p:sp>
      <p:sp>
        <p:nvSpPr>
          <p:cNvPr id="3" name="TextBox 2"/>
          <p:cNvSpPr txBox="1"/>
          <p:nvPr/>
        </p:nvSpPr>
        <p:spPr>
          <a:xfrm>
            <a:off x="428668" y="1143000"/>
            <a:ext cx="8323918" cy="3785652"/>
          </a:xfrm>
          <a:prstGeom prst="rect">
            <a:avLst/>
          </a:prstGeom>
          <a:noFill/>
        </p:spPr>
        <p:txBody>
          <a:bodyPr wrap="square" rtlCol="0">
            <a:spAutoFit/>
          </a:bodyPr>
          <a:lstStyle/>
          <a:p>
            <a:r>
              <a:rPr lang="en-US" sz="3000" dirty="0"/>
              <a:t>But every soul looks saintly</a:t>
            </a:r>
          </a:p>
          <a:p>
            <a:r>
              <a:rPr lang="en-US" sz="3000" dirty="0"/>
              <a:t>Their hearts to heaven turn</a:t>
            </a:r>
          </a:p>
          <a:p>
            <a:r>
              <a:rPr lang="en-US" sz="3000" dirty="0"/>
              <a:t>While I, in my conviction,</a:t>
            </a:r>
          </a:p>
          <a:p>
            <a:r>
              <a:rPr lang="en-US" sz="3000" dirty="0"/>
              <a:t>Can only sit and squirm.</a:t>
            </a:r>
          </a:p>
          <a:p>
            <a:r>
              <a:rPr lang="en-US" sz="3000" dirty="0"/>
              <a:t>You know, I often wonder</a:t>
            </a:r>
          </a:p>
          <a:p>
            <a:r>
              <a:rPr lang="en-US" sz="3000" dirty="0"/>
              <a:t>If I should miss a day;</a:t>
            </a:r>
          </a:p>
          <a:p>
            <a:r>
              <a:rPr lang="en-US" sz="3000" dirty="0"/>
              <a:t>Would he, without his target</a:t>
            </a:r>
          </a:p>
          <a:p>
            <a:r>
              <a:rPr lang="en-US" sz="3000" dirty="0"/>
              <a:t>Have anything to say?</a:t>
            </a:r>
          </a:p>
        </p:txBody>
      </p:sp>
    </p:spTree>
    <p:extLst>
      <p:ext uri="{BB962C8B-B14F-4D97-AF65-F5344CB8AC3E}">
        <p14:creationId xmlns:p14="http://schemas.microsoft.com/office/powerpoint/2010/main" val="2969719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Demonstration</a:t>
            </a:r>
            <a:r>
              <a:rPr lang="en-US" sz="3600" dirty="0"/>
              <a:t> </a:t>
            </a:r>
            <a:r>
              <a:rPr lang="en-US" sz="3600" dirty="0" smtClean="0"/>
              <a:t>- </a:t>
            </a:r>
            <a:r>
              <a:rPr lang="en-US" sz="3600" dirty="0"/>
              <a:t>legal term </a:t>
            </a:r>
            <a:r>
              <a:rPr lang="en-US" sz="3600" dirty="0" smtClean="0"/>
              <a:t>meaning “proof”</a:t>
            </a:r>
            <a:endParaRPr lang="en-US" sz="36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1"/>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2</a:t>
            </a:r>
            <a:endParaRPr lang="en-US" sz="4000" dirty="0">
              <a:latin typeface="vtks distress" panose="02000000000000000000" pitchFamily="2" charset="0"/>
            </a:endParaRPr>
          </a:p>
        </p:txBody>
      </p:sp>
      <p:sp>
        <p:nvSpPr>
          <p:cNvPr id="27" name="TextBox 26"/>
          <p:cNvSpPr txBox="1"/>
          <p:nvPr/>
        </p:nvSpPr>
        <p:spPr>
          <a:xfrm>
            <a:off x="5384347" y="5995744"/>
            <a:ext cx="40024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28" name="TextBox 27"/>
          <p:cNvSpPr txBox="1"/>
          <p:nvPr/>
        </p:nvSpPr>
        <p:spPr>
          <a:xfrm>
            <a:off x="5512017" y="5995747"/>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1</a:t>
            </a:r>
            <a:endParaRPr lang="en-US" sz="4000" dirty="0">
              <a:latin typeface="vtks distress" panose="02000000000000000000" pitchFamily="2" charset="0"/>
            </a:endParaRPr>
          </a:p>
        </p:txBody>
      </p:sp>
      <p:sp>
        <p:nvSpPr>
          <p:cNvPr id="29" name="TextBox 28"/>
          <p:cNvSpPr txBox="1"/>
          <p:nvPr/>
        </p:nvSpPr>
        <p:spPr>
          <a:xfrm>
            <a:off x="6030587" y="5995744"/>
            <a:ext cx="1067006" cy="707886"/>
          </a:xfrm>
          <a:prstGeom prst="rect">
            <a:avLst/>
          </a:prstGeom>
          <a:noFill/>
        </p:spPr>
        <p:txBody>
          <a:bodyPr wrap="square" rtlCol="0">
            <a:spAutoFit/>
          </a:bodyPr>
          <a:lstStyle/>
          <a:p>
            <a:r>
              <a:rPr lang="en-US" sz="4000" dirty="0" smtClean="0">
                <a:latin typeface="vtks distress" panose="02000000000000000000" pitchFamily="2" charset="0"/>
              </a:rPr>
              <a:t>11  </a:t>
            </a:r>
            <a:endParaRPr lang="en-US" sz="4000" dirty="0">
              <a:latin typeface="vtks distress" panose="02000000000000000000" pitchFamily="2" charset="0"/>
            </a:endParaRPr>
          </a:p>
        </p:txBody>
      </p:sp>
      <p:sp>
        <p:nvSpPr>
          <p:cNvPr id="30" name="TextBox 29"/>
          <p:cNvSpPr txBox="1"/>
          <p:nvPr/>
        </p:nvSpPr>
        <p:spPr>
          <a:xfrm>
            <a:off x="5794451" y="5978812"/>
            <a:ext cx="363857"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05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65ECD9F-6721-4526-9C68-607F9C61CA46}" vid="{9CA39E26-0716-4D1D-BE16-B15781B582FE}"/>
    </a:ext>
  </a:extLst>
</a:theme>
</file>

<file path=docProps/app.xml><?xml version="1.0" encoding="utf-8"?>
<Properties xmlns="http://schemas.openxmlformats.org/officeDocument/2006/extended-properties" xmlns:vt="http://schemas.openxmlformats.org/officeDocument/2006/docPropsVTypes">
  <Template>1 Corinthians</Template>
  <TotalTime>2939</TotalTime>
  <Words>829</Words>
  <Application>Microsoft Office PowerPoint</Application>
  <PresentationFormat>On-screen Show (4:3)</PresentationFormat>
  <Paragraphs>375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GreeceBlack</vt:lpstr>
      <vt:lpstr>vtks distress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21</cp:revision>
  <dcterms:created xsi:type="dcterms:W3CDTF">2014-08-08T00:06:31Z</dcterms:created>
  <dcterms:modified xsi:type="dcterms:W3CDTF">2014-08-10T11:56:36Z</dcterms:modified>
</cp:coreProperties>
</file>